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86" r:id="rId4"/>
    <p:sldId id="264" r:id="rId5"/>
    <p:sldId id="268" r:id="rId6"/>
    <p:sldId id="259" r:id="rId7"/>
    <p:sldId id="270" r:id="rId8"/>
    <p:sldId id="271" r:id="rId9"/>
    <p:sldId id="272" r:id="rId10"/>
    <p:sldId id="280" r:id="rId11"/>
    <p:sldId id="281" r:id="rId12"/>
    <p:sldId id="282" r:id="rId13"/>
    <p:sldId id="283" r:id="rId14"/>
    <p:sldId id="284" r:id="rId15"/>
    <p:sldId id="278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824EF-9349-473B-94F2-FCBA637265D8}" type="datetimeFigureOut">
              <a:rPr lang="zh-TW" altLang="en-US" smtClean="0"/>
              <a:pPr/>
              <a:t>2022/3/31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216E9-1E64-43AC-9431-C6671B3A21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1985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38A52-5C58-45AC-B245-0D48F0525E10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216E9-1E64-43AC-9431-C6671B3A21D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D552-0326-4A2D-995B-BE9F4F6869EE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244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817E-F1B0-4D2A-AA8C-6EB55E4D2F0C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46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D462-D914-47C5-9C59-A8A4EA91C001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108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463-CB58-44B5-BDD7-EDA8CF9D056E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78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F5C2-F002-4793-BB58-68C1C10CDB1C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62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BC25-B618-4CF5-8C07-F110F9912B85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898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AAF7-69B0-4082-867C-35619BE57EB5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36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CCE-3515-48E2-BCAA-14054A1433E2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794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ED30-AB78-4BC0-9F53-39AC0AC9C814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05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4E8E-BEA8-40BD-B69B-77BACED0302E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872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8C02C45-151C-401A-B0D8-5288E999C94E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134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085E-ABA7-46C3-AB46-A54942AF8ED8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4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C616D2-3F6A-41B1-B6C4-FE902B71B672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349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9&amp;v=74aYPhlTVQY&amp;feature=emb_log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9&amp;v=6unEfDAXvKI&amp;feature=emb_log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0ygymHeYk&amp;feature=emb_log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time_continue=12&amp;v=V9eVNbmlDSw&amp;feature=emb_log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&amp;v=ww6gHDpKdIw&amp;feature=emb_log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hkedcity.net/media/play/playVideo_responsive.php?vFileID=78521&amp;vLang=chi&amp;videoUrl=cb7e2db2e5e7489f0e79165df0e5949cbe16b8c4e354ef1d1f5feb0868512c55e6a0ee9d7310c1726b54248b5f597c5c3188cbc2f136bbc4d1856ab209f0ce7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home.eduhk.hk/~teachpe/PE-fitness/page/danc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kpfa.org.hk/CustomPage/paragraphGroup.aspx?ct=customPage&amp;webPageId=106&amp;pageId=144&amp;nnnid=111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ZPLjPBWxQ&amp;feature=emb_log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mqv69sFtE&amp;feature=emb_log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1hLQe8rZvw&amp;feature=emb_log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E220058-3FCE-496E-ADF2-D8A6961F3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193F809-7E50-4AAD-8E26-878207931C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76873" y="3342270"/>
            <a:ext cx="9625659" cy="213241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HK" sz="6600" b="1" dirty="0"/>
              <a:t/>
            </a:r>
            <a:br>
              <a:rPr lang="en-US" altLang="zh-HK" sz="6600" b="1" dirty="0"/>
            </a:br>
            <a:r>
              <a:rPr lang="en-US" altLang="zh-HK" sz="6600" b="1"/>
              <a:t/>
            </a:r>
            <a:br>
              <a:rPr lang="en-US" altLang="zh-HK" sz="6600" b="1"/>
            </a:br>
            <a:r>
              <a:rPr lang="zh-CN" altLang="en-US" sz="6700" b="1" smtClean="0"/>
              <a:t>在家进行体能活动</a:t>
            </a:r>
            <a:r>
              <a:rPr lang="zh-TW" altLang="en-US" sz="6700" b="1" smtClean="0"/>
              <a:t>（小学篇）</a:t>
            </a:r>
            <a:r>
              <a:rPr lang="en-US" altLang="zh-TW" sz="6600" b="1">
                <a:solidFill>
                  <a:schemeClr val="tx1"/>
                </a:solidFill>
              </a:rPr>
              <a:t/>
            </a:r>
            <a:br>
              <a:rPr lang="en-US" altLang="zh-TW" sz="6600" b="1">
                <a:solidFill>
                  <a:schemeClr val="tx1"/>
                </a:solidFill>
              </a:rPr>
            </a:br>
            <a:r>
              <a:rPr lang="zh-TW" altLang="en-US" sz="6700" b="1" smtClean="0">
                <a:solidFill>
                  <a:srgbClr val="7030A0"/>
                </a:solidFill>
              </a:rPr>
              <a:t>健体舞</a:t>
            </a:r>
            <a:r>
              <a:rPr lang="en-US" altLang="zh-TW" sz="6600" b="1" dirty="0"/>
              <a:t/>
            </a:r>
            <a:br>
              <a:rPr lang="en-US" altLang="zh-TW" sz="6600" b="1" dirty="0"/>
            </a:br>
            <a:r>
              <a:rPr lang="en-US" altLang="zh-TW" sz="2000" b="1" dirty="0"/>
              <a:t/>
            </a:r>
            <a:br>
              <a:rPr lang="en-US" altLang="zh-TW" sz="2000" b="1" dirty="0"/>
            </a:br>
            <a:endParaRPr 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/>
          </a:bodyPr>
          <a:lstStyle/>
          <a:p>
            <a:pPr algn="r"/>
            <a:r>
              <a:rPr lang="zh-CN" altLang="en-US" smtClean="0"/>
              <a:t>教育局课程发展处体育组</a:t>
            </a:r>
            <a:endParaRPr lang="en-US" dirty="0"/>
          </a:p>
        </p:txBody>
      </p:sp>
      <p:pic>
        <p:nvPicPr>
          <p:cNvPr id="4" name="圖片 3" descr="A picture containing toy&#10;&#10;Description automatically generated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2024" y1="27407" x2="42024" y2="27407"/>
                        <a14:foregroundMark x1="29093" y1="57906" x2="29093" y2="57906"/>
                        <a14:foregroundMark x1="26001" y1="62052" x2="26001" y2="62052"/>
                        <a14:foregroundMark x1="24455" y1="64652" x2="24455" y2="64652"/>
                        <a14:foregroundMark x1="79269" y1="56360" x2="79269" y2="56360"/>
                        <a14:foregroundMark x1="75193" y1="63598" x2="75193" y2="63598"/>
                        <a14:foregroundMark x1="75193" y1="68798" x2="75193" y2="68798"/>
                        <a14:foregroundMark x1="74631" y1="72382" x2="74631" y2="72382"/>
                        <a14:foregroundMark x1="51862" y1="54322" x2="51862" y2="54322"/>
                        <a14:foregroundMark x1="58117" y1="52214" x2="58117" y2="52214"/>
                        <a14:foregroundMark x1="45678" y1="53760" x2="45678" y2="53760"/>
                        <a14:foregroundMark x1="54954" y1="56360" x2="54954" y2="56360"/>
                        <a14:foregroundMark x1="52916" y1="62544" x2="52916" y2="62544"/>
                        <a14:foregroundMark x1="49824" y1="83275" x2="49824" y2="83275"/>
                        <a14:foregroundMark x1="49824" y1="78637" x2="49824" y2="78637"/>
                        <a14:foregroundMark x1="53970" y1="84329" x2="53970" y2="84329"/>
                        <a14:foregroundMark x1="6325" y1="81237" x2="6325" y2="81237"/>
                        <a14:foregroundMark x1="13071" y1="77583" x2="13071" y2="77583"/>
                        <a14:foregroundMark x1="16725" y1="81729" x2="16725" y2="81729"/>
                        <a14:foregroundMark x1="18763" y1="85313" x2="18763" y2="85313"/>
                        <a14:foregroundMark x1="14125" y1="87913" x2="14125" y2="87913"/>
                        <a14:foregroundMark x1="25509" y1="77091" x2="25509" y2="77091"/>
                        <a14:foregroundMark x1="27547" y1="80675" x2="27547" y2="80675"/>
                        <a14:foregroundMark x1="26493" y1="83767" x2="26493" y2="83767"/>
                        <a14:foregroundMark x1="25509" y1="88967" x2="25509" y2="88967"/>
                        <a14:foregroundMark x1="63809" y1="81729" x2="63809" y2="81729"/>
                        <a14:foregroundMark x1="70344" y1="78426" x2="70344" y2="78426"/>
                        <a14:foregroundMark x1="73647" y1="82221" x2="73647" y2="82221"/>
                        <a14:foregroundMark x1="74982" y1="84610" x2="74982" y2="84610"/>
                        <a14:foregroundMark x1="70907" y1="88194" x2="70907" y2="88194"/>
                        <a14:foregroundMark x1="82572" y1="78426" x2="82572" y2="78426"/>
                        <a14:foregroundMark x1="87983" y1="86507" x2="87983" y2="86507"/>
                        <a14:foregroundMark x1="46240" y1="51089" x2="46240" y2="51089"/>
                        <a14:foregroundMark x1="53338" y1="51581" x2="53338" y2="51581"/>
                        <a14:foregroundMark x1="50597" y1="57273" x2="50597" y2="57273"/>
                        <a14:foregroundMark x1="48981" y1="52706" x2="48981" y2="52706"/>
                        <a14:foregroundMark x1="55446" y1="54041" x2="55446" y2="54041"/>
                        <a14:foregroundMark x1="79831" y1="62966" x2="79831" y2="62966"/>
                        <a14:foregroundMark x1="82572" y1="58117" x2="82572" y2="58117"/>
                        <a14:foregroundMark x1="72804" y1="54041" x2="72804" y2="5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600000">
            <a:off x="9606711" y="4870510"/>
            <a:ext cx="1529804" cy="15298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9C5090-7D25-41E3-A6D3-CCAEE505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1BF8809-0DAC-41E5-A212-ACB4A01BE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097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摇摆手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/>
          <a:lstStyle/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smtClean="0"/>
              <a:t>身体稍稍向前倾</a:t>
            </a:r>
            <a:endParaRPr lang="en-US" altLang="zh-TW" sz="2400" dirty="0"/>
          </a:p>
          <a:p>
            <a:endParaRPr lang="en-US" dirty="0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71759" y="1999537"/>
            <a:ext cx="6396369" cy="3597958"/>
          </a:xfrm>
          <a:prstGeom prst="rect">
            <a:avLst/>
          </a:prstGeom>
        </p:spPr>
      </p:pic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8515" y="3886556"/>
            <a:ext cx="1905000" cy="19050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60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交叉伸臂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/>
          <a:lstStyle/>
          <a:p>
            <a:r>
              <a:rPr lang="zh-TW" altLang="en-US" sz="2400" smtClean="0"/>
              <a:t>变化：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方向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smtClean="0"/>
              <a:t>对称与不对称</a:t>
            </a:r>
            <a:endParaRPr lang="en-US" altLang="zh-TW" sz="24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圖片 8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55772" y="2030737"/>
            <a:ext cx="6511421" cy="36626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8515" y="3788412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16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划船手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/>
          <a:lstStyle/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smtClean="0"/>
              <a:t>手臂向后拉时挺胸</a:t>
            </a:r>
            <a:endParaRPr lang="en-US" altLang="zh-TW" sz="2400" dirty="0"/>
          </a:p>
          <a:p>
            <a:pPr marL="201168" lvl="1" indent="0">
              <a:buNone/>
            </a:pPr>
            <a:endParaRPr lang="en-US" altLang="zh-TW" sz="2400" dirty="0"/>
          </a:p>
          <a:p>
            <a:endParaRPr lang="en-US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04758" y="2010734"/>
            <a:ext cx="6478763" cy="36443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8515" y="3832886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601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合并步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smtClean="0"/>
              <a:t>变化：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方向</a:t>
            </a:r>
            <a:endParaRPr lang="en-US" altLang="zh-TW" sz="24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8515" y="3820352"/>
            <a:ext cx="1905000" cy="1905000"/>
          </a:xfrm>
          <a:prstGeom prst="rect">
            <a:avLst/>
          </a:prstGeom>
        </p:spPr>
      </p:pic>
      <p:pic>
        <p:nvPicPr>
          <p:cNvPr id="9" name="圖片 8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60768" y="2003783"/>
            <a:ext cx="6381386" cy="358953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61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举臂提臀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smtClean="0"/>
              <a:t>寛部有节奏地摆动</a:t>
            </a:r>
            <a:endParaRPr lang="en-US" altLang="zh-TW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58281" y="2008407"/>
            <a:ext cx="6366576" cy="35811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8515" y="3831664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7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0813D-13AF-411E-AF27-6E86E0D4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健体舞</a:t>
            </a:r>
            <a:r>
              <a:rPr lang="en-US" altLang="zh-TW" b="1" smtClean="0"/>
              <a:t>--</a:t>
            </a:r>
            <a:r>
              <a:rPr lang="zh-TW" altLang="en-US" b="1" smtClean="0"/>
              <a:t>串连</a:t>
            </a:r>
            <a:endParaRPr lang="zh-TW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F7C8C-0981-4F4E-B86D-A722B945C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2107" y="2008262"/>
            <a:ext cx="10058400" cy="4277128"/>
          </a:xfrm>
        </p:spPr>
        <p:txBody>
          <a:bodyPr/>
          <a:lstStyle/>
          <a:p>
            <a:r>
              <a:rPr lang="zh-CN" altLang="en-US" sz="2800" b="1" smtClean="0"/>
              <a:t>串连示范：健体舞（单人）</a:t>
            </a:r>
            <a:endParaRPr lang="en-US" altLang="zh-TW" sz="2800" b="1" dirty="0"/>
          </a:p>
          <a:p>
            <a:endParaRPr lang="en-US" altLang="zh-TW" sz="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smtClean="0"/>
              <a:t>共有三个等级，可按能力跟着合适的等级一起做，并逐一挑战。</a:t>
            </a:r>
            <a:endParaRPr lang="zh-TW" altLang="en-US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92892EB-72E5-4975-A4E7-90AE5CE3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8036" y="4395233"/>
            <a:ext cx="1739022" cy="17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C23FA43-A4C9-462F-A8F8-D9F85EB2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6489" y="4390878"/>
            <a:ext cx="1739022" cy="17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A064024-0A36-49AC-B06F-68935F46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34942" y="4390879"/>
            <a:ext cx="1739021" cy="17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E23F77-2490-47A1-8CC6-C611BAB6791D}"/>
              </a:ext>
            </a:extLst>
          </p:cNvPr>
          <p:cNvSpPr txBox="1"/>
          <p:nvPr/>
        </p:nvSpPr>
        <p:spPr>
          <a:xfrm>
            <a:off x="5468737" y="3765364"/>
            <a:ext cx="118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smtClean="0"/>
              <a:t>单人</a:t>
            </a:r>
            <a:r>
              <a:rPr lang="en-US" altLang="zh-TW" sz="2800" b="1" smtClean="0"/>
              <a:t>II</a:t>
            </a:r>
            <a:endParaRPr lang="zh-TW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7F5BF0-B171-4AF2-B396-BB9DD0B19EFF}"/>
              </a:ext>
            </a:extLst>
          </p:cNvPr>
          <p:cNvSpPr txBox="1"/>
          <p:nvPr/>
        </p:nvSpPr>
        <p:spPr>
          <a:xfrm>
            <a:off x="1896592" y="3765364"/>
            <a:ext cx="1181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smtClean="0"/>
              <a:t>单人</a:t>
            </a:r>
            <a:r>
              <a:rPr lang="en-US" altLang="zh-TW" sz="2800" b="1" smtClean="0"/>
              <a:t>I</a:t>
            </a:r>
            <a:endParaRPr lang="zh-TW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D2C4C2-0EFD-4B00-B216-AE5FB6C977AF}"/>
              </a:ext>
            </a:extLst>
          </p:cNvPr>
          <p:cNvSpPr txBox="1"/>
          <p:nvPr/>
        </p:nvSpPr>
        <p:spPr>
          <a:xfrm>
            <a:off x="8993083" y="3765364"/>
            <a:ext cx="1364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smtClean="0"/>
              <a:t>单人</a:t>
            </a:r>
            <a:r>
              <a:rPr lang="en-US" altLang="zh-TW" sz="2800" b="1" smtClean="0"/>
              <a:t>III</a:t>
            </a: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16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579DAE-C141-48DB-810E-C070C3008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FD90C3-6350-4D5B-9738-6E94EDF30F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內容版面配置區 3" descr="A close up of a logo&#10;&#10;Description automatically generated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6056" y="2104610"/>
            <a:ext cx="2528975" cy="2528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2" descr="https://www.edb.gov.hk/attachment/tc/curriculum-development/4-key-tasks/moral-civic/mpd2019/I%20ca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32582" y="2194560"/>
            <a:ext cx="1850075" cy="20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標題 12">
            <a:extLst>
              <a:ext uri="{FF2B5EF4-FFF2-40B4-BE49-F238E27FC236}">
                <a16:creationId xmlns:a16="http://schemas.microsoft.com/office/drawing/2014/main" xmlns="" id="{297E4B0D-61F4-4482-BB99-7FA366E8D165}"/>
              </a:ext>
            </a:extLst>
          </p:cNvPr>
          <p:cNvSpPr txBox="1">
            <a:spLocks/>
          </p:cNvSpPr>
          <p:nvPr/>
        </p:nvSpPr>
        <p:spPr>
          <a:xfrm>
            <a:off x="1067369" y="4753390"/>
            <a:ext cx="10118221" cy="18180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 algn="ctr" defTabSz="914400">
              <a:spcBef>
                <a:spcPts val="1200"/>
              </a:spcBef>
              <a:spcAft>
                <a:spcPts val="200"/>
              </a:spcAft>
            </a:pPr>
            <a:r>
              <a:rPr lang="zh-CN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世界卫生组织建议，</a:t>
            </a:r>
            <a:r>
              <a:rPr lang="en-US" altLang="zh-TW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5-17</a:t>
            </a:r>
            <a:r>
              <a:rPr lang="zh-CN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岁儿童及青少年</a:t>
            </a:r>
            <a:r>
              <a:rPr lang="en-US" altLang="zh-TW" sz="32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u="sng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每天应累积最少</a:t>
            </a:r>
            <a:r>
              <a:rPr lang="en-US" altLang="zh-TW" sz="3200" b="1" u="sng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200" b="1" u="sng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</a:t>
            </a:r>
            <a:r>
              <a:rPr lang="zh-CN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中等强度至剧烈强度的</a:t>
            </a:r>
            <a:r>
              <a:rPr lang="zh-TW" altLang="en-US" sz="3200" b="1" u="sng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体能活动</a:t>
            </a:r>
            <a:r>
              <a:rPr lang="zh-TW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1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100" b="1" ker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为自己定立清晰的目标，你一定做得到</a:t>
            </a:r>
            <a:r>
              <a:rPr lang="en-US" altLang="zh-TW" sz="3200" b="1" kern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en-US" altLang="zh-TW" sz="2400" kern="0" dirty="0">
                <a:solidFill>
                  <a:sysClr val="windowText" lastClr="000000"/>
                </a:solidFill>
              </a:rPr>
              <a:t/>
            </a:r>
            <a:br>
              <a:rPr lang="en-US" altLang="zh-TW" sz="2400" kern="0" dirty="0">
                <a:solidFill>
                  <a:sysClr val="windowText" lastClr="000000"/>
                </a:solidFill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61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5264" y="408214"/>
            <a:ext cx="10396882" cy="1151965"/>
          </a:xfrm>
        </p:spPr>
        <p:txBody>
          <a:bodyPr/>
          <a:lstStyle/>
          <a:p>
            <a:r>
              <a:rPr lang="zh-TW" altLang="en-US" b="1" dirty="0"/>
              <a:t>前言</a:t>
            </a:r>
            <a:endParaRPr 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5264" y="1962138"/>
            <a:ext cx="10214993" cy="4229100"/>
          </a:xfrm>
        </p:spPr>
        <p:txBody>
          <a:bodyPr>
            <a:normAutofit/>
          </a:bodyPr>
          <a:lstStyle/>
          <a:p>
            <a:pPr marL="0" indent="717550" algn="just">
              <a:buNone/>
            </a:pPr>
            <a:r>
              <a:rPr lang="en-US" altLang="zh-TW" sz="2800"/>
              <a:t>	</a:t>
            </a:r>
            <a:r>
              <a:rPr lang="zh-CN" altLang="en-US" sz="2800" smtClean="0"/>
              <a:t>卫生署指出，由童年开始至成年阶段，恒常参与体能活动对健康有莫大裨益，包括可增强体适能，如心肺适能和肌肉力量、减少身体脂肪、降低患上癌症、心血管疾病和糖尿病的风险、促进骨骼健康，以及提升抗逆力和减少抑郁症状等。此外，保持健康生活模式，可增强身体抵抗力。</a:t>
            </a:r>
            <a:endParaRPr lang="en-US" altLang="zh-TW" sz="2800" dirty="0"/>
          </a:p>
          <a:p>
            <a:pPr marL="0" indent="719138" algn="just">
              <a:buNone/>
            </a:pPr>
            <a:r>
              <a:rPr lang="zh-CN" altLang="en-US" sz="2800" smtClean="0">
                <a:solidFill>
                  <a:schemeClr val="tx1"/>
                </a:solidFill>
              </a:rPr>
              <a:t>教育局课程发展处制作了一系列网上教学资源供教师参考，鼓励学生在家进行适量的个人体适能活动</a:t>
            </a:r>
            <a:r>
              <a:rPr lang="zh-TW" altLang="zh-TW" sz="2800" smtClean="0">
                <a:solidFill>
                  <a:schemeClr val="tx1"/>
                </a:solidFill>
              </a:rPr>
              <a:t>，</a:t>
            </a:r>
            <a:r>
              <a:rPr lang="zh-HK" altLang="en-US" sz="2800" smtClean="0">
                <a:solidFill>
                  <a:schemeClr val="tx1"/>
                </a:solidFill>
              </a:rPr>
              <a:t>家长</a:t>
            </a:r>
            <a:r>
              <a:rPr lang="zh-TW" altLang="en-US" sz="2800" smtClean="0">
                <a:solidFill>
                  <a:schemeClr val="tx1"/>
                </a:solidFill>
              </a:rPr>
              <a:t>应从旁协助</a:t>
            </a:r>
            <a:r>
              <a:rPr lang="zh-CN" altLang="en-US" sz="2800" smtClean="0">
                <a:solidFill>
                  <a:schemeClr val="tx1"/>
                </a:solidFill>
              </a:rPr>
              <a:t>或一同参与。这不但有助促进亲子关系，更可维持良好的身体状态，实践健康的生活方式</a:t>
            </a:r>
            <a:r>
              <a:rPr lang="zh-TW" altLang="en-US" sz="2800" smtClean="0">
                <a:solidFill>
                  <a:schemeClr val="tx1"/>
                </a:solidFill>
              </a:rPr>
              <a:t>。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0" indent="719138" algn="just">
              <a:buNone/>
            </a:pPr>
            <a:endParaRPr lang="en-US" altLang="zh-TW" sz="2800" dirty="0"/>
          </a:p>
          <a:p>
            <a:pPr marL="0" indent="719138" algn="just">
              <a:buNone/>
            </a:pPr>
            <a:endParaRPr lang="en-US" altLang="zh-TW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21681" y="-1915"/>
            <a:ext cx="1790700" cy="17907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330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95893" y="1772036"/>
            <a:ext cx="10304419" cy="468285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1800" dirty="0" smtClean="0"/>
              <a:t>进行活动前，应确保地面平坦干爽；安排足够及安全的活动空间；确保用具合适及稳健安全；</a:t>
            </a:r>
            <a:endParaRPr lang="en-US" altLang="zh-TW" sz="1800" dirty="0" smtClean="0"/>
          </a:p>
          <a:p>
            <a:pPr>
              <a:buNone/>
            </a:pPr>
            <a:r>
              <a:rPr lang="en-US" altLang="zh-TW" sz="1800" dirty="0" smtClean="0"/>
              <a:t>    </a:t>
            </a:r>
            <a:r>
              <a:rPr lang="zh-CN" altLang="en-US" sz="1800" dirty="0" smtClean="0"/>
              <a:t>并保持室内空气流通。</a:t>
            </a:r>
            <a:endParaRPr lang="zh-TW" altLang="zh-TW" sz="18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1800" dirty="0" smtClean="0"/>
              <a:t>避免于太饱或太饿时进行运动，更不应空腹进行运动。</a:t>
            </a:r>
            <a:endParaRPr lang="zh-TW" altLang="zh-TW" sz="18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1800" dirty="0" smtClean="0"/>
              <a:t>注意个人的健康及身体状况，并考虑是否适宜进行活动。</a:t>
            </a:r>
            <a:endParaRPr lang="zh-TW" altLang="zh-TW" sz="18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1800" dirty="0" smtClean="0"/>
              <a:t>进行活动前，应有足够的热身活动；活动后，亦要进行适合的缓和活动。</a:t>
            </a:r>
            <a:endParaRPr lang="zh-TW" altLang="zh-TW" sz="18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1800" dirty="0" smtClean="0"/>
              <a:t>因应个人的健康及体能状态，选择适合自己的活动强度</a:t>
            </a:r>
            <a:r>
              <a:rPr lang="en-US" altLang="zh-TW" sz="1800" dirty="0" smtClean="0"/>
              <a:t>#</a:t>
            </a:r>
            <a:r>
              <a:rPr lang="zh-CN" altLang="en-US" sz="1800" dirty="0" smtClean="0"/>
              <a:t>、时间及次数。</a:t>
            </a:r>
            <a:endParaRPr lang="zh-TW" altLang="zh-TW" sz="18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1800" dirty="0" smtClean="0"/>
              <a:t>建议由初阶活动开始，循序渐进地提升难度。</a:t>
            </a:r>
            <a:endParaRPr lang="zh-TW" altLang="zh-TW" sz="1800" dirty="0" smtClean="0"/>
          </a:p>
          <a:p>
            <a:pPr>
              <a:buFont typeface="Wingdings" pitchFamily="2" charset="2"/>
              <a:buChar char="l"/>
            </a:pPr>
            <a:r>
              <a:rPr lang="zh-HK" altLang="zh-TW" sz="1800" dirty="0" smtClean="0">
                <a:latin typeface="SimSun" pitchFamily="2" charset="-122"/>
                <a:ea typeface="SimSun" pitchFamily="2" charset="-122"/>
              </a:rPr>
              <a:t>保持</a:t>
            </a:r>
            <a:r>
              <a:rPr lang="zh-CN" altLang="en-US" sz="1800" dirty="0" smtClean="0"/>
              <a:t>呼吸，不应闭气。</a:t>
            </a:r>
            <a:endParaRPr lang="zh-TW" altLang="zh-TW" sz="18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1800" dirty="0" smtClean="0"/>
              <a:t>进行活动时切勿对邻居造成影响。</a:t>
            </a:r>
            <a:endParaRPr lang="zh-TW" altLang="zh-TW" sz="1800" dirty="0" smtClean="0"/>
          </a:p>
          <a:p>
            <a:pPr>
              <a:buFont typeface="Wingdings" pitchFamily="2" charset="2"/>
              <a:buChar char="l"/>
            </a:pPr>
            <a:r>
              <a:rPr lang="zh-CN" altLang="en-US" sz="1800" dirty="0" smtClean="0"/>
              <a:t>活动后要补充适量的水分，注意个人卫生及保持身体清洁。</a:t>
            </a:r>
            <a:endParaRPr lang="zh-TW" altLang="zh-TW" sz="1800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3625" y="408214"/>
            <a:ext cx="10396882" cy="1151965"/>
          </a:xfrm>
        </p:spPr>
        <p:txBody>
          <a:bodyPr/>
          <a:lstStyle/>
          <a:p>
            <a:r>
              <a:rPr lang="zh-TW" altLang="en-US" b="1" dirty="0"/>
              <a:t>安全措施</a:t>
            </a:r>
            <a:endParaRPr 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56549" y="180653"/>
            <a:ext cx="1975757" cy="197575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xmlns="" id="{374B5CD8-6000-45B3-A7F7-E84E27EC1840}"/>
              </a:ext>
            </a:extLst>
          </p:cNvPr>
          <p:cNvSpPr txBox="1">
            <a:spLocks/>
          </p:cNvSpPr>
          <p:nvPr/>
        </p:nvSpPr>
        <p:spPr>
          <a:xfrm>
            <a:off x="692132" y="5693192"/>
            <a:ext cx="11054439" cy="7023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Calibri" panose="020F0502020204030204" pitchFamily="34" charset="0"/>
              <a:buNone/>
            </a:pPr>
            <a:endParaRPr lang="en-US" altLang="zh-TW" sz="1300" dirty="0"/>
          </a:p>
          <a:p>
            <a:pPr marL="447675" indent="-447675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zh-TW" altLang="en-US" sz="1200" b="1" dirty="0" smtClean="0"/>
              <a:t>    </a:t>
            </a:r>
            <a:r>
              <a:rPr lang="en-US" altLang="zh-TW" sz="1200" b="1" smtClean="0"/>
              <a:t>#</a:t>
            </a:r>
            <a:r>
              <a:rPr lang="en-US" altLang="zh-TW" sz="1400" b="1" smtClean="0"/>
              <a:t> </a:t>
            </a:r>
            <a:r>
              <a:rPr lang="zh-CN" altLang="en-US" sz="1200" b="1" smtClean="0"/>
              <a:t>：活动强度可分低、中、剧烈强度。低强度： 是指一些简单、轻量，可以应付自如的体能活动。中强度： 指做这些活动的时候，呼吸和心跳稍为加快及轻微流汗但不觉辛苦（例如 仍然可以交谈自如）。剧烈强度： 指做这些活动的时候，呼吸急速、心跳好快及大量流汗，觉得辛苦（例如 不能够交谈自如或感觉困难）。</a:t>
            </a:r>
            <a:endParaRPr lang="en-US" altLang="zh-TW" sz="1200" b="1" dirty="0"/>
          </a:p>
        </p:txBody>
      </p:sp>
    </p:spTree>
    <p:extLst>
      <p:ext uri="{BB962C8B-B14F-4D97-AF65-F5344CB8AC3E}">
        <p14:creationId xmlns:p14="http://schemas.microsoft.com/office/powerpoint/2010/main" xmlns="" val="185497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AE220058-3FCE-496E-ADF2-D8A6961F3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193F809-7E50-4AAD-8E26-878207931C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13F6D-B97A-427A-8163-4908111D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2"/>
            <a:ext cx="73191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学与教资源</a:t>
            </a:r>
            <a:r>
              <a:rPr lang="en-US" altLang="zh-TW" sz="6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en-US" altLang="zh-TW" sz="6600" b="1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zh-TW" sz="66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zh-TW" altLang="en-US" sz="6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健体舞</a:t>
            </a:r>
            <a:endParaRPr lang="en-US" altLang="zh-TW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圖片 1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F1594873-9B88-4CDD-B15E-44632BFDCC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2024" y1="27407" x2="42024" y2="27407"/>
                        <a14:foregroundMark x1="29093" y1="57906" x2="29093" y2="57906"/>
                        <a14:foregroundMark x1="26001" y1="62052" x2="26001" y2="62052"/>
                        <a14:foregroundMark x1="24455" y1="64652" x2="24455" y2="64652"/>
                        <a14:foregroundMark x1="79269" y1="56360" x2="79269" y2="56360"/>
                        <a14:foregroundMark x1="75193" y1="63598" x2="75193" y2="63598"/>
                        <a14:foregroundMark x1="75193" y1="68798" x2="75193" y2="68798"/>
                        <a14:foregroundMark x1="74631" y1="72382" x2="74631" y2="72382"/>
                        <a14:foregroundMark x1="51862" y1="54322" x2="51862" y2="54322"/>
                        <a14:foregroundMark x1="58117" y1="52214" x2="58117" y2="52214"/>
                        <a14:foregroundMark x1="45678" y1="53760" x2="45678" y2="53760"/>
                        <a14:foregroundMark x1="54954" y1="56360" x2="54954" y2="56360"/>
                        <a14:foregroundMark x1="52916" y1="62544" x2="52916" y2="62544"/>
                        <a14:foregroundMark x1="49824" y1="83275" x2="49824" y2="83275"/>
                        <a14:foregroundMark x1="49824" y1="78637" x2="49824" y2="78637"/>
                        <a14:foregroundMark x1="53970" y1="84329" x2="53970" y2="84329"/>
                        <a14:foregroundMark x1="6325" y1="81237" x2="6325" y2="81237"/>
                        <a14:foregroundMark x1="13071" y1="77583" x2="13071" y2="77583"/>
                        <a14:foregroundMark x1="16725" y1="81729" x2="16725" y2="81729"/>
                        <a14:foregroundMark x1="18763" y1="85313" x2="18763" y2="85313"/>
                        <a14:foregroundMark x1="14125" y1="87913" x2="14125" y2="87913"/>
                        <a14:foregroundMark x1="25509" y1="77091" x2="25509" y2="77091"/>
                        <a14:foregroundMark x1="27547" y1="80675" x2="27547" y2="80675"/>
                        <a14:foregroundMark x1="26493" y1="83767" x2="26493" y2="83767"/>
                        <a14:foregroundMark x1="25509" y1="88967" x2="25509" y2="88967"/>
                        <a14:foregroundMark x1="63809" y1="81729" x2="63809" y2="81729"/>
                        <a14:foregroundMark x1="70344" y1="78426" x2="70344" y2="78426"/>
                        <a14:foregroundMark x1="73647" y1="82221" x2="73647" y2="82221"/>
                        <a14:foregroundMark x1="74982" y1="84610" x2="74982" y2="84610"/>
                        <a14:foregroundMark x1="70907" y1="88194" x2="70907" y2="88194"/>
                        <a14:foregroundMark x1="82572" y1="78426" x2="82572" y2="78426"/>
                        <a14:foregroundMark x1="87983" y1="86507" x2="87983" y2="86507"/>
                        <a14:foregroundMark x1="46240" y1="51089" x2="46240" y2="51089"/>
                        <a14:foregroundMark x1="53338" y1="51581" x2="53338" y2="51581"/>
                        <a14:foregroundMark x1="50597" y1="57273" x2="50597" y2="57273"/>
                        <a14:foregroundMark x1="48981" y1="52706" x2="48981" y2="52706"/>
                        <a14:foregroundMark x1="55446" y1="54041" x2="55446" y2="54041"/>
                        <a14:foregroundMark x1="79831" y1="62966" x2="79831" y2="62966"/>
                        <a14:foregroundMark x1="82572" y1="58117" x2="82572" y2="58117"/>
                        <a14:foregroundMark x1="72804" y1="54041" x2="72804" y2="5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600000">
            <a:off x="1207658" y="2222747"/>
            <a:ext cx="2171646" cy="21716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E9C5090-7D25-41E3-A6D3-CCAEE505E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1BF8809-0DAC-41E5-A212-ACB4A01BE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D5B0A3-4CD9-42C3-9626-34A05A498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05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热身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54504" y="1700863"/>
            <a:ext cx="10171204" cy="95043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hlinkClick r:id="rId3"/>
              </a:rPr>
              <a:t>https://apps.hkedcity.net/media/play/playVideo_responsive.php?vFileID=78521&amp;vLang=chi&amp;videoUrl=cb7e2db2e5e7489f0e79165df0e5949cbe16b8c4e354ef1d1f5feb0868512c55e6a0ee9d7310c1726b54248b5f597c5c3188cbc2f136bbc4d1856ab209f0ce77</a:t>
            </a:r>
            <a:endParaRPr lang="en-US" sz="1800" dirty="0">
              <a:hlinkClick r:id="rId4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97280" y="2242343"/>
            <a:ext cx="6221290" cy="35368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altLang="zh-TW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使用方法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为照顾学习多样性，片中各人的动作略有不同，可先看影片，再按能力选择适合自己的舞步作热身。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zh-TW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亦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可因应自己的能力逐一挑战，更可加入自创舞步动作。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4FEE749-2198-43E8-88BE-74F17E7F9F90}"/>
              </a:ext>
            </a:extLst>
          </p:cNvPr>
          <p:cNvSpPr txBox="1"/>
          <p:nvPr/>
        </p:nvSpPr>
        <p:spPr>
          <a:xfrm>
            <a:off x="7116417" y="5312723"/>
            <a:ext cx="492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mtClean="0"/>
              <a:t>(</a:t>
            </a:r>
            <a:r>
              <a:rPr lang="zh-CN" altLang="en-US" smtClean="0"/>
              <a:t>可点击上图，进入相关网页以便浏览热身舞步</a:t>
            </a:r>
            <a:r>
              <a:rPr lang="en-US" altLang="zh-TW" smtClean="0"/>
              <a:t>)</a:t>
            </a:r>
            <a:endParaRPr lang="zh-HK" altLang="en-US" dirty="0"/>
          </a:p>
        </p:txBody>
      </p:sp>
      <p:pic>
        <p:nvPicPr>
          <p:cNvPr id="9" name="圖片 5">
            <a:hlinkClick r:id="rId3"/>
            <a:extLst>
              <a:ext uri="{FF2B5EF4-FFF2-40B4-BE49-F238E27FC236}">
                <a16:creationId xmlns:a16="http://schemas.microsoft.com/office/drawing/2014/main" xmlns="" id="{E92A1095-C04B-434C-A3FD-BACB35EF06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61647" y="2580131"/>
            <a:ext cx="4429971" cy="2491859"/>
          </a:xfrm>
          <a:prstGeom prst="rect">
            <a:avLst/>
          </a:prstGeom>
        </p:spPr>
      </p:pic>
      <p:pic>
        <p:nvPicPr>
          <p:cNvPr id="10" name="圖片 9" descr="fitness dance_warm u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966" y="172280"/>
            <a:ext cx="1494182" cy="14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5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b="1" smtClean="0"/>
              <a:t>健体舞</a:t>
            </a:r>
            <a:r>
              <a:rPr lang="en-US" altLang="zh-TW" b="1" smtClean="0"/>
              <a:t>--</a:t>
            </a:r>
            <a:r>
              <a:rPr lang="zh-TW" altLang="en-US" b="1" smtClean="0"/>
              <a:t>单动作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79" y="1820254"/>
            <a:ext cx="8348237" cy="44779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hlinkClick r:id="rId3"/>
              </a:rPr>
              <a:t>http://www.hkpfa.org.hk/CustomPage/paragraphGroup.aspx?ct=customPage&amp;webPageId=106&amp;pageId=144&amp;nnnid=111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HK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使用方法</a:t>
            </a:r>
            <a:r>
              <a:rPr lang="zh-H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H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可先分别练习上肢、下肢及其他肢体的单动作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熟练后，跟随「串连健体舞示范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单人」完成整套舞步动作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zh-TW" alt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继而可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尝试组合其他上肢</a:t>
            </a:r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下肢动作，组成新舞步动作加入串连健体舞中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indoor, black, white, clock&#10;&#10;Description automatically generated">
            <a:extLst>
              <a:ext uri="{FF2B5EF4-FFF2-40B4-BE49-F238E27FC236}">
                <a16:creationId xmlns:a16="http://schemas.microsoft.com/office/drawing/2014/main" xmlns="" id="{1F34E71F-666F-4FEF-B6C9-E3F3CD3B01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64741" y="93099"/>
            <a:ext cx="1581877" cy="15818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5516" y="4796612"/>
            <a:ext cx="2669579" cy="15016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10572" y="1997357"/>
            <a:ext cx="2304523" cy="12962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53906" y="3356035"/>
            <a:ext cx="2450121" cy="13781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68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交替前推手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smtClean="0"/>
              <a:t>变化：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方向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smtClean="0"/>
              <a:t>对称</a:t>
            </a:r>
            <a:r>
              <a:rPr lang="en-US" altLang="zh-TW" sz="2400" b="1" baseline="30000" smtClean="0"/>
              <a:t>2</a:t>
            </a:r>
            <a:r>
              <a:rPr lang="zh-TW" altLang="en-US" sz="2400" smtClean="0"/>
              <a:t>与不对称</a:t>
            </a:r>
            <a:endParaRPr lang="en-US" altLang="zh-TW" sz="24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圖片 9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71758" y="2002728"/>
            <a:ext cx="6396369" cy="359795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8515" y="3869465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xmlns="" id="{E2E99217-5984-4D64-A733-BE1178F24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96" y="4877898"/>
            <a:ext cx="715984" cy="1445575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1BD00684-4C3C-4CA7-AEAF-5BBF6584E93E}"/>
              </a:ext>
            </a:extLst>
          </p:cNvPr>
          <p:cNvSpPr txBox="1">
            <a:spLocks/>
          </p:cNvSpPr>
          <p:nvPr/>
        </p:nvSpPr>
        <p:spPr>
          <a:xfrm>
            <a:off x="1097280" y="5774465"/>
            <a:ext cx="5630092" cy="5143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smtClean="0">
                <a:solidFill>
                  <a:schemeClr val="tx1"/>
                </a:solidFill>
              </a:rPr>
              <a:t>注</a:t>
            </a:r>
            <a:r>
              <a:rPr lang="en-US" altLang="zh-TW" sz="2400" b="1" baseline="30000" smtClean="0">
                <a:solidFill>
                  <a:schemeClr val="tx1"/>
                </a:solidFill>
              </a:rPr>
              <a:t>2</a:t>
            </a:r>
            <a:r>
              <a:rPr lang="zh-TW" altLang="en-US" sz="2400" b="1" baseline="30000" smtClean="0">
                <a:solidFill>
                  <a:schemeClr val="tx1"/>
                </a:solidFill>
              </a:rPr>
              <a:t>：「</a:t>
            </a:r>
            <a:r>
              <a:rPr lang="zh-CN" altLang="en-US" sz="2400" smtClean="0">
                <a:solidFill>
                  <a:schemeClr val="tx1"/>
                </a:solidFill>
              </a:rPr>
              <a:t>对称」为左右两边动作相同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提踵肩推举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smtClean="0"/>
              <a:t>弹跳时脚跟不能着地</a:t>
            </a:r>
            <a:endParaRPr lang="zh-TW" altLang="en-US" sz="24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0745" y="2008849"/>
            <a:ext cx="6396369" cy="35979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8515" y="3882589"/>
            <a:ext cx="1905000" cy="190500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73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胸内收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97281" y="2063396"/>
            <a:ext cx="3987468" cy="3311189"/>
          </a:xfrm>
        </p:spPr>
        <p:txBody>
          <a:bodyPr>
            <a:normAutofit/>
          </a:bodyPr>
          <a:lstStyle/>
          <a:p>
            <a:r>
              <a:rPr lang="zh-TW" altLang="en-US" sz="2400" smtClean="0"/>
              <a:t>准备动作：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400" dirty="0"/>
              <a:t>挺胸</a:t>
            </a:r>
            <a:endParaRPr lang="en-US" altLang="zh-TW" sz="2400" dirty="0"/>
          </a:p>
          <a:p>
            <a:r>
              <a:rPr lang="zh-TW" altLang="en-US" sz="2400" dirty="0"/>
              <a:t>提示：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2400" smtClean="0"/>
              <a:t>保持呼吸畅顺</a:t>
            </a:r>
            <a:endParaRPr lang="en-US" altLang="zh-TW" sz="2000" dirty="0"/>
          </a:p>
        </p:txBody>
      </p:sp>
      <p:sp>
        <p:nvSpPr>
          <p:cNvPr id="6" name="AutoShape 4" descr="data:image/png;base64,iVBORw0KGgoAAAANSUhEUgAAAMgAAADICAYAAACtWK6eAAAOe0lEQVR4Xu2d0XbjOA5Enf//6OyZzGbGOSMLlyyIYtq3XwWShUIVCcqO++Pz8/Pz4T8ZkIFDBj40iMqQgdcMaBDVIQMnDGgQ5SEDGkQNyMAcA54gc7w56k0Y0CBvUmjTnGNAg8zx5qg3YUCDvEmhTXOOAQ0yx5uj3oQBDfImhTbNOQY0yBxvjnoTBjTImxTaNOcY0CBzvDnqTRjQIG9SaNOcY0CDzPHmqDdhQIO8SaFNc46BFoN8fHzMrX7BKPr3XwnmFWscUXO0Ls2je+wRPorlgrL/Z0paowqLBqkYOnhOye8WTLfIKb678p0ozT9DKOZqDQ1SMaRBHlRs1HATlA8PoZiriTVIxZAG0SATGvkx5DfuHAlmujsla3gHyVRJa1StctkJ0gXwLIEjAdI+neLrFvldwqe8UHz0kk55roTaoYOZNTRIwZoGeUQtlgZ5PB50J59xcMfOkeDTIBok/uG4RICJaei6NI62DQlm2sJQY9LWicZRfJQrTxBPkNgv3eKlG0JiQg0yUPbugtBdLFl3xc5GKdxJqJTTxCA0324d0Ho8xy29pN9FTFL0GVJHx1BeqKmTfFeMpflqkAEl0TYkiRuA0xpKBaNBjl8YJKauCukJUjG04LkG4SSv3gA1CK/NZZEahFOrQV5w1U0MPZZpXPel9a52iko1qQfdELyD0Go8+ntPKnwap0H4B8YaZEDQ1CPJjrW7eFeYkHKwoh4aRIN86YwKn8ZRkSftmQb5ycBbXNITYa0Q74o1KAca5A0NQo/0pI3rXoNeUKmgqQlpHDUc5ZTmQeejp2i17lucIN3ipUWiIk/wVQX+fk6FT+M0CGU+7LXpMlSUNC4R74o1KD7KHxU+jdMglHkN8vJCTkXuCcLFRjcnW6wLjJmQn4g8GUulRU8GGucJQpkfEOrAlCiUFvOuOCoietLQ+RKj37UGKviLIFrfmTWWXtJnAJ6NocTcFUfFpkEyZdD6zqyiQZ5Yo0TTOA3C/559RrzfY5J6VOtqEA1SaWTJNwJKECcBGiTsPSmB3XGeIJ4gQ684k12Cjk0uqN0GcT5atf647V/z9qfMZtQg/V+STIzOqtYfpUFecKpBNMhf0tAgGuSLgd03hP6zgc2oQTSIBjnxylYGYZ6+LyrpoZMdOnmLRdmi+Oh8R3FdYksw3DW25XOQu8DTdTUIZeo4ToNk/G0/WoNkJdIgGX/bj9YgWYk0SMbf9qM1SFYiDZLxd/hdHXrZo+JNLrzdBaZ/v0E5oPRTrhJ8FEv3y4Fkvu76PnPQckmnBaEk0ISTdakQEmNqEM4y1UY3pxVCDVIxdPCcGrO7mJ4g69+yaRANMsEA/wSfTu4JEn4tIml1aMtGi+kJokGoVraLS9oQaiRqkGRXTNqzbg6656ObXVIPOrYScEuLVS2y8vldxaSCpuai8yVi6+aKzpdg7h5baVODPDFEdx0qck8Q/rXzu8ylQTa7+1BzeYKsMZcG0SBfGqCn2Yq47jYpOX2WGCTZFSuA389p4ZL56FiaL23ZEsFQLDS3bsz0JExEnoyteGm5g3QXKSG1SvjMcHQszbdbbN2bBOV5BS+JyJOxVW4apGLo4LkGOSYt4SUReTK2Kr8GqRjSIJghDfKCKkoMZvogsLu96G5/VrQr3RyswEzXSE6BZGylyctOEFpMGpcQXZFw9rwbX3IhT/JYsYnRGq3II9kAn/FpkKJaGiSRM/8sg65Cja5BBt7tU/LpDthdpCtbhO+cKOaEK8pfsgbNQ4NokCGdUWENTQqCu4Q6avSudW2xbLGAzOdDuoT6tgah1Cd3AXr0d++yiTho25Vg7sbXXUuKj3JF8W11SaegNQj/PlXCKR3bbcxE5MnYKt/bW6wK4PdzDaJBXmlFg1xwIe82HG3j6IZAi969kyf46FjKvS0WZVSDfDFFhUVppQI8mq/bmHRDoFiS3NrvILQgNDk6XxcJdL2zNykUCxVCIkCaT4I5WWOn3Ko8Wu4g1SJnzxOyaIETfNTUFIsGOf4fsLprROtRratBKoYOnlORJ+ZKNg6aEhVRgqW7LezOrZpPg1QMaRD828tHVGqQCYH9uAR9fEzPQHfA6QVeDPQE4YxqkAfvKe8ii+5sSUvEJfPfyMRw3Zgplt3jknr82MA/G7Zh2qNqkOOyUbHRoifz0bG7x1GuqriWO4gGqWg+f07FRldJ5qNjd4+jXFVxGqRgiAqhIvrsefcayXx07O5xST1ssV58Kt3dz9MiUbGtmI9i2T2OclXF3X6CUFHSizYtXEXM6I6fzEfH0jtcEkfrkVxdu1vyBEvFvQapGDp4Tgs8MfXpkET4ycaRjKWG22kD3KrF+o0EapDsxxgof8mG0LU5eYJMMEkLPDG1J8gTAxrkhRyoAO8ikOLTIMcMUP7uqu9tLRbtM5O2i4qSkp9gplioYCiWZD6KmfKXxFEs3XckDRL+8VH3W5NE0FSAVGw0jq6bxFEsGmTg+16UVFo4umvTdbtPxySPBDNdN4mj+DSIBnmpFSpAKjYaR9dN4igWDaJBNMiJW7Y3CHU6jaM9efddYAU+mhvF0s0BFRuNo3lQXrrzrfC1fA5SLTL6fFeyvvNI8NGxlLNuwVDh0ziaB+WlO98KnwapGDp4nhSTjqWwugVDhU/jaB6Ul+58K3wapGJIg+Df40rEq0EGhLgrWbZY/xbRE+QCQdMp6U5Ei9RtOLouzfeu+VasSzk4iqOviOnYGSwtLRYVIAWoQfq/LUvFRrk/quUKHdA1kjyec9MgT2xQUlfsvBQLFaoGodvzzzgNokF+KKLbmHOy/HsUNbUt1guW6U7efSzTdak47ppvxbqUAyry7lpW+FpOkOSYp2MpgVXCZ8+7BUNz694pExHtNDY5zRIdtN9BEiHQsRrkuOR/srk0yEDrpEE0SNepMDKPLdYTW7ZYa35nmZ56niCeIJe8rdnpHkFP/hWb08jJ8R37a06Qu3YdKrYZ8s/GJPlSzHSHTuajwu+O66qHBimYpOLoKsj3PBqEfw5CjT5TIw2iQUrd0E2i29TJfGVSMECDaJBSKhqkpGg8gPaU9HOQu3YTKo5xhs5HJPlSzLQ1SeajOuiO66rH0hOEgqaFo/N1k08Fk7zBobklRqJrdOebrLsi32d8GmTic5BuwayYL9l0uvFpkPBnepJirmjZugWzYr6E0258GkSDvNQAbRGoiOh8GoQy+jPOFssWq1SOJ0hJ0XkAJZDudiGc1uF056UvAig4Ol839zTf7laWvtBI1qXct1/Su4s0k8hVY6hgqKApTjpfN/c030SoCeZkXcq9BhlgigqGCpouTedLxEbX2AmzBqHVWBSnQTjR1HCJqTUIr8eSSA3CadYgnKtHN1n0Ete9O9EdK8G3woSUF1pi+sKFxiX80bE0t/Y7CBVRQhYlgQqBipLmluCjWOimk2CmIqK1pHEJf3QszU2DvPjNJUpgYsJukSfmovlSAdLcuvmj+GbyXfpBYbKbUBIS8imByRpURPQU0CDHVaO8VDXXIBVDB881SPbXft380c1zotSPFoPQXXGnuBmyRsd0n5ij61fxvxFflVP3cw3SzejTfL9RgHR3v5C2f6buapMSrBokYa8Yq0EycjXIwC94U7HRuKx0bPROWGif7gnykylPEKb1qSgNMkXbn9diZTRcP5q+HKBI6Hw0jr7SpfhWxCXtT8IL5SrB97xGywmyoiDJGncVJFl3p1aHtme0RgkvGoSyPBB3V0GSdTUIL3DCc7WKJ0jF0MFzWhAaR3fFCaiXDUlamIQXylWCzxbrgu9i0Qs5LZwnCPd2t+HaDbJTMalQaV9NyadxdAek+Oh81JjJfJQDGpdg4fY6j2xpsTTI8X88Q0VJ+Uvmo2MTUVLh07gEiwZ5wYAnSGbWRJRU+DQuwaJBNMhLDSQCTERJ16VxCRYNokE0yP8ZSNrHykiX3UGuBP2dVPdOVJE1+py2e0kc3WUp9m4sFB/VS1JzysGSt1g04RnQGqR48/LxMU2rBvlJnSfItJTqgYnYkp2SvhU7yiDBXDPyd0R3blduxhqEVnUiLhFbt4go/AQzXaM7Nw3ygvluommBaVwitrtySzBTXrpz+2MMsvvRv6LA9NJK2x86XyL8pG6U0yTfZI1q7NIWKyE6KXBFwujzZAekgk4EQ/ElcaOczcRfeTJQPBqEMvUUR4VFp6YbBxUMxZfE0dySOJpvskY1VoNUDB08p8KiU2uQY6Y0CFVQ+OMOA8ugUA2CaIqDNMgAhckdhAqa7uQDsKdDV4hjp3zpnYti7uLvLVosDXLsUyq2aZeHA+mmSM01A0eDFJfvGVI7xnTtgGdYNEhdKQ2iQWqV3BThCTJAPCWrO24AYmuoJwj/BXlbrEVvsehdpdUJA5Ml+O4ae5Qebe3oZqdBNMiXBu4SebKuBhkoHN056I6wonArWh16iCT53jVWg2gQqu847i6RJ+tqEA0SC59OkAj1rrEaZMAgVAg0jhY9iaNYkgslXYPGUSw0jq5LW+NkvtVjl34O0p1cIvxucXTPl3BFsdC4bizJfKvHapAnxle8RFhRYCp8Gpdg3uklx0weGkSD/NBNsknYYr2wIG11Zhx8Noaum8RRzCt2424sKzB7gry4pNNidsfRoidx9M1MsgY1NeUvmY+OTU4faiSKhfJSxV3WYlULX/X8LlHSwnXHUR7put3mp/g0CGUqjNMgxwRqkDlheYIUl/TunY0KlcbRsifz0bG2WAOXdFq47jhPEE+QTk21nCCdgJxLBnZiQIPsVA2xbMeABtmuJALaiQENslM1xLIdAxpku5IIaCcGNMhO1RDLdgxokO1KIqCdGNAgO1VDLNsxoEG2K4mAdmJAg+xUDbFsx4AG2a4kAtqJAQ2yUzXEsh0DGmS7kghoJwY0yE7VEMt2DGiQ7UoioJ0Y0CA7VUMs2zGgQbYriYB2YkCD7FQNsWzHwP8A5ZTvxmdew1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圖片 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35359" y="2007214"/>
            <a:ext cx="6398083" cy="359892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8515" y="3873629"/>
            <a:ext cx="1905000" cy="1905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1421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724</Words>
  <Application>Microsoft Office PowerPoint</Application>
  <PresentationFormat>自訂</PresentationFormat>
  <Paragraphs>102</Paragraphs>
  <Slides>16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Retrospect</vt:lpstr>
      <vt:lpstr>  在家进行体能活动（小学篇） 健体舞  </vt:lpstr>
      <vt:lpstr>前言</vt:lpstr>
      <vt:lpstr>安全措施</vt:lpstr>
      <vt:lpstr>学与教资源 –  健体舞</vt:lpstr>
      <vt:lpstr>热身</vt:lpstr>
      <vt:lpstr>健体舞--单动作</vt:lpstr>
      <vt:lpstr>交替前推手</vt:lpstr>
      <vt:lpstr>提踵肩推举</vt:lpstr>
      <vt:lpstr>胸内收</vt:lpstr>
      <vt:lpstr>摇摆手</vt:lpstr>
      <vt:lpstr>交叉伸臂</vt:lpstr>
      <vt:lpstr>划船手</vt:lpstr>
      <vt:lpstr>合并步</vt:lpstr>
      <vt:lpstr>举臂提臀</vt:lpstr>
      <vt:lpstr>健体舞--串连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健體舞教材</dc:title>
  <dc:creator>CHO WING CHI</dc:creator>
  <cp:lastModifiedBy>laisheung</cp:lastModifiedBy>
  <cp:revision>73</cp:revision>
  <dcterms:created xsi:type="dcterms:W3CDTF">2020-03-16T05:06:49Z</dcterms:created>
  <dcterms:modified xsi:type="dcterms:W3CDTF">2022-03-31T08:12:55Z</dcterms:modified>
</cp:coreProperties>
</file>